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1238" r:id="rId3"/>
    <p:sldId id="1244" r:id="rId4"/>
    <p:sldId id="1239" r:id="rId5"/>
    <p:sldId id="1240" r:id="rId6"/>
    <p:sldId id="1289" r:id="rId7"/>
    <p:sldId id="1242" r:id="rId8"/>
    <p:sldId id="1243" r:id="rId9"/>
    <p:sldId id="1247" r:id="rId10"/>
    <p:sldId id="1249" r:id="rId11"/>
    <p:sldId id="1252" r:id="rId12"/>
    <p:sldId id="1253" r:id="rId13"/>
    <p:sldId id="1265" r:id="rId14"/>
    <p:sldId id="1259" r:id="rId15"/>
    <p:sldId id="1266" r:id="rId16"/>
    <p:sldId id="1270" r:id="rId17"/>
    <p:sldId id="1269" r:id="rId18"/>
    <p:sldId id="1272" r:id="rId19"/>
    <p:sldId id="1273" r:id="rId20"/>
    <p:sldId id="1274" r:id="rId21"/>
    <p:sldId id="1275" r:id="rId22"/>
    <p:sldId id="1276" r:id="rId23"/>
    <p:sldId id="1277" r:id="rId24"/>
    <p:sldId id="1280" r:id="rId25"/>
    <p:sldId id="1282" r:id="rId26"/>
    <p:sldId id="1284" r:id="rId27"/>
    <p:sldId id="1285" r:id="rId28"/>
    <p:sldId id="1287" r:id="rId29"/>
    <p:sldId id="1288" r:id="rId30"/>
    <p:sldId id="1290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级下册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第二单元  做情绪情感的主人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面情感体验对我们成长的意义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）可以丰富我们的人生阅历，使我们的生命变得更加饱满丰盈。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）学会承受一些负面感受，善于将负面情感转变为成长的助力，可以让我们从中获得美好的情感体验，不断成长。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84867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递情感正能量的要求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）用自己的热情和行动来影响环境。（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）在与他人的情感交流中，传递美好的情感，传递生命的正能量。（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）在生活中不断创造美好的情感体验，在传递情感的过程中不断获得新的感受，使我们的生命更有力量，周围的世界也因为我们的积极情感而多一份美好。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833274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美好情感是与生俱来的。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美好情感是别人给的。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观点一和观点二都是错误的。理由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美好情感不是与生俱来的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是在人的社会交往、互动中自然引发的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不能强迫。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情由心生。如同我们不愿意被人强迫表现出喜欢或不喜欢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我们也不能强迫他人给予我们美好的情感。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我们可以通过阅读、与人交往、参与有意义的社会活动等方式获得美好的情感。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）我们的情绪受多方面因素影响，多样的情绪丰富了我们的生活。（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86694" y="224236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伤心难过时，不分场合地宣泄自己的情绪。（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一个人处于负面情绪状态，就会危害身心健康。（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9302" y="165857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✕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07072" y="2120235"/>
            <a:ext cx="4825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伤心难过时，要注意合理宣泄情绪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81496" y="2741251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✕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11035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、焦虑、恐惧等消极情绪通常给人带来不良体验，会产生负面影响。在一定条件下，消极情绪也会有积极作用，如适度的焦虑情绪可以把压力转化为动力，从而有助于我们提升思考能力、加快反应速度、提高学习效率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9915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情感是短暂的、不稳定的，是人最基本的精神需求。（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躲避消极的情感体验、避免挫折的出现，我们才能享受美好的生活。（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77530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情感是人基本的精神需求，但情绪是短暂的、不稳定的，情感是比情绪更为深刻、稳定的内心体验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42286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生活难免有挫折，挫折无法避免。而且体验消极情感未必是坏事，我们要学会承受和转化消极情感，在生活中，接受挫折的考验，学会转化消极情感，可以让我们感受到生活的美好，不断成长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83438" y="1405429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343678" y="3056938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1508"/>
            <a:ext cx="11485848" cy="319472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）国家卫健委设置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12356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全国统一心理援助热线，为公众提供心理健康教育、心理咨询、心理疏导、心理危机干预等健康公益服务。国家开设这一热线旨在帮助公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接纳自己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明辨是非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扬长避短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放飞梦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调节情绪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化解烦恼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87103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本题考查调节情绪，化解烦恼。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12356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热线为公众提供心理健康教育、心理疏导等服务，能够帮助公众调节情绪，化解烦恼，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符合题意；人无完人，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追求完美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的说法错误，排除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；题干未涉及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明辨是非，行己有耻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扬长避短，放飞梦想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的相关内容，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不符合题意，排除。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2772" y="28747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）下面漫画《快乐是可以传递的》说明（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合理宣泄能调节情绪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要在集体中涵养品格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情绪具有复杂多样性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积极情绪会感染他人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zjzz01m.jpg" descr="id:21474948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666" y="2167513"/>
            <a:ext cx="2590800" cy="17341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06998" y="3766123"/>
            <a:ext cx="264687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快乐是可以传递的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06860" y="16932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）被誉为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中国核潜艇之父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的黄旭华，为掌握第一手实验数据，毅然与舰员一同下海。核潜艇浮出水面后，黄旭华即兴赋诗一首：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花甲痴翁，志探龙宫；惊涛骇浪，乐在其中。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从中可以看出黄旭华（　　）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坚持知行合一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保持乐观心态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深怀爱国情感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学会换位思考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本题考查拥有积极的人生态度、体验美好情感、在实践中学习的相关知识。材料中黄旭华为掌握第一手实验数据亲自参与实践，体现了知行合一，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正确；黄旭华投身核潜艇事业体现了家国情怀，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符合题意；诗句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乐在其中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表明他面对困难时保持乐观心态，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正确；材料未体现换位思考的行为或态度，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90464" y="19030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妈妈要求我写完作业再看球赛，真郁闷！但是转念一想，妈妈的督促有利于我及时完成学习任务，实现学习目标，于是我潜心投入到学习中。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调节情绪的方法是（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转移注意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改变认知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合理宣泄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放松训练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2670" y="29337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50" y="1370188"/>
            <a:ext cx="7187334" cy="50463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18" y="3324432"/>
            <a:ext cx="1025333" cy="9967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830" y="3828724"/>
            <a:ext cx="555920" cy="11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无锡梁溪区一模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）下面漫画《可怜的猫》警示我们（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情绪表达是个人自由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与他人无关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情绪宣泄需照顾他人感受和合法权益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未成年人无须对自己的情绪化行为负责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消极情绪必定带来消极行为结果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10m.jpg" descr="id:21474948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27254" y="1340768"/>
            <a:ext cx="2438337" cy="183027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本题考查情绪调节的方法。漫画中的一家人的情绪表达方式都是错误的，情绪表达要考虑他人的感受，我们要以恰当的方式表达出来，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正确；未成年人也要对自己的情绪化行为负责，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错误；消极情绪不一定会带来消极行为结果，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2144" y="87162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无锡新吴区二模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）电视屏幕前，小明和家人们看到中国艺术体操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五朵金花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创造历史，勇夺集体全能金牌时，情不自禁欢呼。小明的爸爸还在社交平台转发这条消息，获得大量点赞。材料说明（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情感需要表达、回应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需要共鸣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负面情感可以转变为成长的动力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情感是短暂、不稳定且复杂多变的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爱国主义流淌在中华民族血脉之中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55416" y="23432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无锡滨湖区一模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不要害怕阴影，这说明它附近有光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，启示我们（　　）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理解自然现象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提高科学素养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换个角度思考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心中永存希望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学会调节情绪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保持乐观心态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运用生活智慧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及时调整目标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59393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本题考查善于调控情绪。漫画中，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不要害怕阴影，这说明它附近有光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告诉我们要换个角度思考，心中永存希望，还要保持积极乐观的心态，学会调控情绪，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正确；这与科学素养无关，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不符合题意；这与调整目标无关，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85238" y="12140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85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无锡天一中学一模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路怒症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即带着愤怒去开车。开车上路发生轻微碰擦本不是什么大事，按照程序分分钟就能解决。但是，在某地有这么两位驾驶员，发生轻微碰擦后不想着怎么解决问题，反而大打出手。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路怒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影响身心健康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对社会秩序造成危害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只是一种发泄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不必计较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极易使人冲动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带来驾驶隐患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29768" y="25989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遂宁中考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日是全国大中学生心理健康日。某中学开展了丰富多彩的活动，如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情绪回收站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朋友互夸站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心理健康微讲座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和共绘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班级心灵成长树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等。这些活动旨在引导学生（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合理调节情绪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养护精神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借助友谊力量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传递温暖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共创美好集体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携手成长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提高学习成绩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获得荣誉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2708" y="26729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对漫画《考试失利》的理解，正确的是（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体验负面情感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可以丰富我们的人生阅历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负面情感对我们的成长毫无意义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负面情感会使人一蹶不振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负面情感使我们的生命变得更加饱满丰盈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14.jpg" descr="id:21474948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9742" y="1734682"/>
            <a:ext cx="3061584" cy="24010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46684" y="3387676"/>
            <a:ext cx="141577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考试失利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13296" y="15809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12585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238" algn="l"/>
                <a:tab pos="61849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日是第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学雷锋纪念日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，也是第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中国青年志愿者服务日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。学校团委组织开展了学雷锋志愿活动，为周边社区的留守儿童和孤寡老人送温暖，传递向上向善的青春力量。关于形成向善力量的路径，推导合理的是（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238" algn="l"/>
                <a:tab pos="61849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该校学生送温暖的行动逐渐丰富我们对生活的美好情感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主动向他人传递情感正能量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让社会多一份美好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情感影响我们的判断和选择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促使我们作出行动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238" algn="l"/>
                <a:tab pos="61849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238" algn="l"/>
                <a:tab pos="618490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06146" y="16694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75673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情感的作用、传递情感正能量。依据教材知识，情感反映我们对人和对事的态度、观念，影响我们的判断和选择，促使我们作出行动。在情感体验中，我们也可以用自己的热情和行动来影响环境。因此题干中同学们送温暖的行动会逐渐丰富我们对生活的美好情感，而这些美好情感会影响我们的判断和选择，促使我们作出行动，主动向他人传递情感正能量，让社会多一份美好。因此，推导合理的是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5655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一名导演说：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我能感知被爱，也想回馈给你们爱。去拍电影，让人们感受到生命的力量和真实的魅力，成功传递爱自己的正能量。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从中，我们可以感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情感伴随情绪反应逐渐积累和发展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情感影响我们的判断、选择和行动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情感与我们的想象力、创造力相关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情感需要表达、回应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需要共鸣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08288" y="20564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修身养德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绽放青春光彩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默默是一个爱说爱笑、自信大方的女孩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但在最近的一次考试中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她把本是强项的数学考砸了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之后她变得沉默寡言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上课也难以集中精力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回答问题时变得结结巴巴缺乏自信。放学回家后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她吃不下饭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对着妈妈大哭了一场。在妈妈的安慰和陪伴下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她去运动场跑了几圈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感觉好多了。第二天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试卷发下来后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她冷静分析自己出错的原因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并主动向考得好的同学请教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没等老师讲评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她就把错题改正在错题集上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心里感觉舒坦多了。之后的几天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她吃得好、睡得香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精力充沛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学习劲头更足了。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揭开情绪的面纱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有关知识，谈谈默默的这段经历带给你的启示。（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82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情绪常常会受一些因素的影响而变化。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情绪会影响我们的观念和行动。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我们需要了解、接受、用恰当的方式表达情绪。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要学会合理调节情绪。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要善于向榜样学习。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要养成自我省察的习惯，积极调整自己。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要相信自己、战胜自己、超越自己，做到自信自强。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700808"/>
            <a:ext cx="9642358" cy="34436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34" y="3140968"/>
            <a:ext cx="1025333" cy="9967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046" y="3645260"/>
            <a:ext cx="555920" cy="11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088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呵护真挚友谊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促进健康成长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我们有时可能会误解他人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也可能会被他人误解。面对误解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甲、乙两位同学有不同的看法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300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请对两位同学的观点进行评析。（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hzz03.jpg" descr="id:2147494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848" y="1916832"/>
            <a:ext cx="4975860" cy="25692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772092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同学的观点不合理，乙同学的观点合理。误解如果不能得到及时和有效的处理，可能会产生负面情绪，伤害友谊。因此，我们需要理性对待，及时化解。若是被误解，要学会体谅别人，换位思考。若是误解了别人，要勇于面对，真诚道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绪面面观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）情绪的分类。基本情绪：喜、怒、哀、惧等。复杂情绪：害羞、焦虑、厌恶和内疚等。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）影响情绪的因素：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个人的生理周期。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对某件事情的预期。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周围的舆论氛围。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自然环境。等等。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）情绪的影响：情绪影响着我们的观念和行动。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正面情绪：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可以激励我们克服困难、努力向上。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可以让我们的生活更加绚烂多彩。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有利于我们的身心健康和人际交往。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负面情绪：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可能让我们因为某个小小的挫败而止步不前。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适度的负面情绪，可以帮助我们适应突发事件。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持续地处于负面情绪状态，可能危害我们的身心健康。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绪的管理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）情绪表达：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人与人之间的情绪会相互感染，一个人所表达的情绪会影响周围的人。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情绪的表达不仅与自己的身心健康有关，而且关乎人际交往。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）调节情绪的方法：改变认知评价、转移注意、合理宣泄和放松训练等。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10799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方法归纳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节情绪的方法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改变认知评价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改变我们评价事物的方式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从而改变我们对事物的感觉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如塞翁失马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焉知非福。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转移注意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把注意从引起不良情绪反应的刺激情境转移到其他事物或活动上去。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合理宣泄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寻找一个恰当的对象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将个人的消极情绪予以宣泄。如在适当的场合哭一场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向他人倾诉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进行适当运动、放声歌唱或大声喊叫等。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放松训练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我们可以放松自己全身的肌肉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保持心情轻松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从而达到缓解紧张和焦虑情绪的目的。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感与情绪的关系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）区别：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情绪是短暂的、不稳定的，会随着情境的改变而变化。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情感则是我们在生活中不断强化、逐渐积累的，相对稳定。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）联系：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情感与情绪紧密相关，伴随着情绪反应逐渐积累和发展。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我们对某些人或者事物的情绪，随着时间的推移形成比较稳定的倾向，就可能产生某种情感。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728563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感的作用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）在社会生活中，情感是人最基本的精神需求。（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）情感反映我们对人和对事的态度、观念，影响我们的判断和选择，促使我们作出行动。（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）丰富、深刻的情感有助于我们更全面地观察事物，探索未知。（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）情感的积累、发展，是我们生命成长的体现。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88391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味美好情感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）美好情感的作用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让我们身心愉悦。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促进我们的精神发展。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）获得美好情感的途径：阅读、与人交往、参与有意义的社会活动等。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88570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3454</Words>
  <Application>Microsoft Office PowerPoint</Application>
  <PresentationFormat>自定义</PresentationFormat>
  <Paragraphs>144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607</cp:revision>
  <dcterms:created xsi:type="dcterms:W3CDTF">2020-11-06T05:24:00Z</dcterms:created>
  <dcterms:modified xsi:type="dcterms:W3CDTF">2025-11-15T02:51:05Z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